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2" r:id="rId6"/>
    <p:sldId id="260" r:id="rId7"/>
    <p:sldId id="261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6824F-3E34-70BB-9C47-6DCBDCAF2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D7C135-7FD9-CE27-4D57-0D31CD662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B8E56-0199-48E6-3358-8AA09375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0D13FE-F360-BACC-1F5B-F44B1AAB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3521E-1090-EC66-3E02-6CE83A40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388D9-F32E-2C73-ABD8-C5B793D3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58987A7-114B-4E2B-75C2-E0144D4CA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4DD82F-9503-8164-2ACD-BAF7547C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A87BE-9F09-B212-40E0-9767B5C5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F9236B-6BEF-58B4-9A5C-991F1D24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20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17548DF-C015-836F-EC9B-2C35747F6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6FC551-921B-0C5A-4C1A-7FC2B3F3F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2BA0AF-1B66-78A6-A33E-975BFD3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003FF0-C302-FF06-342D-BA2E6EC1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17952-C7AD-B4EC-4CE9-6692C270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4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65AE8-24DF-1648-90D5-7EF8771D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84FE9D-BE20-DF75-649D-CA1248BD7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EEAC37-6898-C1D0-DE67-AD7394FD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9B922-02F6-11A0-3165-62564BED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5BAAEB-327C-9765-EBA0-3DB78F16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74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439D6-67A1-993D-C063-B77F2C30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1A2884-CD82-9019-4A2C-784DFC6E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4EC187-949E-5233-5105-4FAE8470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3A4F7E-DC86-21B3-54CC-F7DE12C2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EA5D16-7B85-B11F-0CC0-CD86C83E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87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47A0D-7E24-D67D-AD05-7EA21241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03536C-302D-7953-397A-8CB77B1AA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0D8B64-4416-6E9C-0A7B-B38313617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AEAF15-3A6A-142E-6525-C4E7D1ED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25A9BC-4237-20B6-D45F-E960A540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05CCAF-ABE3-277B-0EF5-3F740ACE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2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6A46F-6CAA-29D0-3DC4-03AE5DBE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FFB9A5-DEB5-1769-6B38-230F82DE1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986740-B8A8-8B1F-BFD4-987FA5260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8B1855-5CBF-3A2E-65D3-D82977DB1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1BDD45F-8C7A-12FF-9D33-A20CEF741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8D754B-4AC7-36AF-C77B-B59D8232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A9B577-2EAD-6DCB-2C1C-9A05CD70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DC0F18-BB98-EFE1-704D-8AF607A7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6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C517D-87E6-4A54-8F13-30ED557A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E522ED-81D2-44A2-427F-61A02EE6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DB68A6-139C-2EF3-7AAD-6D648A43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3FA533-D093-0BF9-9E42-4BB69438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04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0E380D-03F1-116B-C038-53F7BE9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254C2F4-FE16-AA73-F9F0-312EC8D2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62656-675B-0CD4-56B1-50DDA5B5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25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E5D3A-A24C-07D6-549E-C33B269E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C57548-0E5C-33E0-B71D-CCF2F0521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804AA5-4688-D1AB-A7EC-7D8AB24BE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B55BA-8C9A-4309-5C07-0938AE47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2375B7-EA84-1311-A534-B782826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8B10B-8E47-A9BF-D18B-10731901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22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A1629-8902-5548-D105-B73B680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92C60E-E1E3-D2C0-01C5-18B8F944A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3123AA-0BF8-B98E-CC00-CCF92D33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B31E25-2AF3-41A0-DF51-E700E280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071CE5-757B-95C8-C11B-4851B338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667F73-6EAF-E0D4-8BB3-34014804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63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0BF34F-690A-BB4F-485C-9662C25F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B610FB-F903-8AB3-C3B9-9321888AC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E0B21A-CDB2-9887-7854-A544A18B2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FAD9E-BAB4-4E67-84BE-EE4A40C1EA84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582042-86C0-B4BA-62E0-91FB83E27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38214F-523A-A77B-CF46-9D3BD353D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B7470-2F26-4985-B4CC-1D65C51E73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30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4D3CF4-F61B-42BB-B826-9C8A3E6FE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fr-FR" sz="6600" dirty="0" err="1"/>
              <a:t>Zaiem</a:t>
            </a:r>
            <a:r>
              <a:rPr lang="fr-FR" sz="6600" dirty="0"/>
              <a:t> Chaïma  Zormati Nada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1DFBE9-7FFE-4D07-B9A5-7053A72C0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fr-FR" dirty="0"/>
              <a:t>Groupe 10</a:t>
            </a:r>
          </a:p>
          <a:p>
            <a:r>
              <a:rPr lang="fr-FR" dirty="0"/>
              <a:t>Binôme 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64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F02F0-FE0E-E008-8F08-AF2411F5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Coulée de l’empreinte globale</a:t>
            </a:r>
          </a:p>
        </p:txBody>
      </p:sp>
      <p:pic>
        <p:nvPicPr>
          <p:cNvPr id="5" name="Espace réservé du contenu 4" descr="Une image contenant mangé, nappe, moitié&#10;&#10;Description générée automatiquement">
            <a:extLst>
              <a:ext uri="{FF2B5EF4-FFF2-40B4-BE49-F238E27FC236}">
                <a16:creationId xmlns:a16="http://schemas.microsoft.com/office/drawing/2014/main" id="{2E63AAE3-245D-A4F4-595F-993D4C55D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61543" y="2543537"/>
            <a:ext cx="2876309" cy="575261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F380A4-7958-51EB-EA69-7F563AC70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14177" r="1280" b="5324"/>
          <a:stretch/>
        </p:blipFill>
        <p:spPr>
          <a:xfrm>
            <a:off x="1237619" y="1337397"/>
            <a:ext cx="3189791" cy="5520603"/>
          </a:xfrm>
          <a:prstGeom prst="rect">
            <a:avLst/>
          </a:prstGeom>
        </p:spPr>
      </p:pic>
      <p:pic>
        <p:nvPicPr>
          <p:cNvPr id="9" name="Image 8" descr="Une image contenant alimentation, crème&#10;&#10;Description générée automatiquement">
            <a:extLst>
              <a:ext uri="{FF2B5EF4-FFF2-40B4-BE49-F238E27FC236}">
                <a16:creationId xmlns:a16="http://schemas.microsoft.com/office/drawing/2014/main" id="{721814F2-2E4B-7368-2C57-C1EE00CAE9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280" r="9954" b="14839"/>
          <a:stretch/>
        </p:blipFill>
        <p:spPr>
          <a:xfrm rot="16200000">
            <a:off x="6872157" y="-202558"/>
            <a:ext cx="2655083" cy="57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4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FD9D9-0DED-D419-0D1D-EA0E5474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Decoupage</a:t>
            </a:r>
            <a:r>
              <a:rPr lang="fr-FR" dirty="0"/>
              <a:t> + </a:t>
            </a:r>
            <a:r>
              <a:rPr lang="fr-FR" dirty="0" err="1"/>
              <a:t>detourage</a:t>
            </a:r>
            <a:r>
              <a:rPr lang="fr-FR" dirty="0"/>
              <a:t> et </a:t>
            </a:r>
            <a:r>
              <a:rPr lang="fr-FR" dirty="0" err="1"/>
              <a:t>tracage</a:t>
            </a:r>
            <a:r>
              <a:rPr lang="fr-FR" dirty="0"/>
              <a:t> de LF</a:t>
            </a:r>
          </a:p>
        </p:txBody>
      </p:sp>
      <p:pic>
        <p:nvPicPr>
          <p:cNvPr id="7" name="Image 6" descr="Une image contenant table, tasse, alimentation, intérieur&#10;&#10;Description générée automatiquement">
            <a:extLst>
              <a:ext uri="{FF2B5EF4-FFF2-40B4-BE49-F238E27FC236}">
                <a16:creationId xmlns:a16="http://schemas.microsoft.com/office/drawing/2014/main" id="{F6D1A076-FD23-9DD5-933A-66863FCE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18927" r="29632" b="19356"/>
          <a:stretch/>
        </p:blipFill>
        <p:spPr>
          <a:xfrm>
            <a:off x="2523280" y="2347521"/>
            <a:ext cx="4896091" cy="32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8BEAC-75B6-4758-CC2A-8AFECEA4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de l’armature métallique</a:t>
            </a:r>
          </a:p>
        </p:txBody>
      </p:sp>
      <p:pic>
        <p:nvPicPr>
          <p:cNvPr id="5" name="Espace réservé du contenu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927AA63-47DB-0763-7DF4-30FDAFF5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t="11341" r="9104" b="5932"/>
          <a:stretch/>
        </p:blipFill>
        <p:spPr>
          <a:xfrm rot="5400000">
            <a:off x="7032012" y="2291215"/>
            <a:ext cx="2641140" cy="4513164"/>
          </a:xfrm>
        </p:spPr>
      </p:pic>
      <p:pic>
        <p:nvPicPr>
          <p:cNvPr id="7" name="Image 6" descr="Une image contenant alimentation, dessert, beurre&#10;&#10;Description générée automatiquement">
            <a:extLst>
              <a:ext uri="{FF2B5EF4-FFF2-40B4-BE49-F238E27FC236}">
                <a16:creationId xmlns:a16="http://schemas.microsoft.com/office/drawing/2014/main" id="{3E3EF9BA-C637-27E9-2E3E-90F9121C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9911" y="2172965"/>
            <a:ext cx="3384872" cy="45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10130-CE13-8318-3114-D876F060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Essayage de l’armature métallique</a:t>
            </a:r>
          </a:p>
        </p:txBody>
      </p:sp>
      <p:pic>
        <p:nvPicPr>
          <p:cNvPr id="5" name="Espace réservé du contenu 4" descr="Une image contenant intérieur, cosmétique&#10;&#10;Description générée automatiquement">
            <a:extLst>
              <a:ext uri="{FF2B5EF4-FFF2-40B4-BE49-F238E27FC236}">
                <a16:creationId xmlns:a16="http://schemas.microsoft.com/office/drawing/2014/main" id="{ADB87935-70E9-4348-3B22-855B6D41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01" y="1773800"/>
            <a:ext cx="3348663" cy="44648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8DFC0F-0D7A-7D60-B9CE-8B433308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34" y="1690688"/>
            <a:ext cx="3348664" cy="44648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28ACA3D-ED15-DA2A-604A-FC1A74310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t="29622" r="28548" b="16201"/>
          <a:stretch/>
        </p:blipFill>
        <p:spPr>
          <a:xfrm>
            <a:off x="8808198" y="1773800"/>
            <a:ext cx="3067291" cy="37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8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0DC44-F91B-7B42-4721-D341764C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Essayage de la céramique biscuit</a:t>
            </a:r>
          </a:p>
        </p:txBody>
      </p:sp>
      <p:pic>
        <p:nvPicPr>
          <p:cNvPr id="7" name="Image 6" descr="Une image contenant table, gâteau, alimentation, tranche&#10;&#10;Description générée automatiquement">
            <a:extLst>
              <a:ext uri="{FF2B5EF4-FFF2-40B4-BE49-F238E27FC236}">
                <a16:creationId xmlns:a16="http://schemas.microsoft.com/office/drawing/2014/main" id="{233F5AB3-002B-F273-286A-C708539CC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4653" r="21224" b="13249"/>
          <a:stretch/>
        </p:blipFill>
        <p:spPr>
          <a:xfrm>
            <a:off x="231494" y="1806435"/>
            <a:ext cx="5532203" cy="4258699"/>
          </a:xfrm>
          <a:prstGeom prst="rect">
            <a:avLst/>
          </a:prstGeom>
        </p:spPr>
      </p:pic>
      <p:pic>
        <p:nvPicPr>
          <p:cNvPr id="15" name="Image 14" descr="Une image contenant personne, fermer&#10;&#10;Description générée automatiquement">
            <a:extLst>
              <a:ext uri="{FF2B5EF4-FFF2-40B4-BE49-F238E27FC236}">
                <a16:creationId xmlns:a16="http://schemas.microsoft.com/office/drawing/2014/main" id="{18C1B386-6EA9-0E45-E0D5-AAB9B8F3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2278" r="19610" b="35527"/>
          <a:stretch/>
        </p:blipFill>
        <p:spPr>
          <a:xfrm>
            <a:off x="5999543" y="1806435"/>
            <a:ext cx="5960963" cy="42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E3DFF-09BA-295B-A1DD-B0699845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678D2DB8-5571-7D6A-3936-D8DDB2742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r="-2" b="2160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754473D-C9A1-945F-5A7F-8F65012A0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0" r="-2" b="6447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391F66C-0E52-6900-3218-3680F603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9" r="-2" b="9097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6EB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AC8332B-4944-A39A-0683-9742AFBF2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t="22954" r="20862" b="33345"/>
          <a:stretch/>
        </p:blipFill>
        <p:spPr>
          <a:xfrm>
            <a:off x="2260812" y="4012835"/>
            <a:ext cx="3134619" cy="29970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007091-C0EA-383F-32F2-6457216C19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r="32223" b="38007"/>
          <a:stretch/>
        </p:blipFill>
        <p:spPr>
          <a:xfrm>
            <a:off x="6592478" y="4012835"/>
            <a:ext cx="3133192" cy="28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C59F-E458-5DC5-30A1-DB7216C8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intérieur, lit&#10;&#10;Description générée automatiquement">
            <a:extLst>
              <a:ext uri="{FF2B5EF4-FFF2-40B4-BE49-F238E27FC236}">
                <a16:creationId xmlns:a16="http://schemas.microsoft.com/office/drawing/2014/main" id="{1D737396-75A0-DA5F-C9A7-04F7412AD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25" y="1721866"/>
            <a:ext cx="5801784" cy="4351338"/>
          </a:xfrm>
        </p:spPr>
      </p:pic>
      <p:pic>
        <p:nvPicPr>
          <p:cNvPr id="9" name="Image 8" descr="Une image contenant personne, habits, intérieur&#10;&#10;Description générée automatiquement">
            <a:extLst>
              <a:ext uri="{FF2B5EF4-FFF2-40B4-BE49-F238E27FC236}">
                <a16:creationId xmlns:a16="http://schemas.microsoft.com/office/drawing/2014/main" id="{E11434D6-6D58-F7D6-B472-E7151C01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8" t="33249" r="29578" b="25738"/>
          <a:stretch/>
        </p:blipFill>
        <p:spPr>
          <a:xfrm>
            <a:off x="1100091" y="2491210"/>
            <a:ext cx="3541853" cy="28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D4237-5DD8-F192-624A-A9C20DC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Glaçage </a:t>
            </a:r>
          </a:p>
        </p:txBody>
      </p:sp>
      <p:pic>
        <p:nvPicPr>
          <p:cNvPr id="5" name="Espace réservé du contenu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F0B4B4D-7428-F032-EF36-131894B65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35" y="1570632"/>
            <a:ext cx="3619018" cy="4825358"/>
          </a:xfrm>
        </p:spPr>
      </p:pic>
      <p:pic>
        <p:nvPicPr>
          <p:cNvPr id="7" name="Image 6" descr="Une image contenant intérieur, appareil de cuisine&#10;&#10;Description générée automatiquement">
            <a:extLst>
              <a:ext uri="{FF2B5EF4-FFF2-40B4-BE49-F238E27FC236}">
                <a16:creationId xmlns:a16="http://schemas.microsoft.com/office/drawing/2014/main" id="{A76669AD-0AB8-6E26-5266-D85B75DFF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30" y="1606052"/>
            <a:ext cx="3719813" cy="49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1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436DE-7E4F-17C1-FFFA-481EE8D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Scellement définitive </a:t>
            </a:r>
          </a:p>
        </p:txBody>
      </p:sp>
      <p:pic>
        <p:nvPicPr>
          <p:cNvPr id="5" name="Espace réservé du contenu 4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85204F7A-0FB3-B4A3-295D-BE50A22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6" y="195294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5021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ersonne, cosmétique, fermer&#10;&#10;Description générée automatiquement">
            <a:extLst>
              <a:ext uri="{FF2B5EF4-FFF2-40B4-BE49-F238E27FC236}">
                <a16:creationId xmlns:a16="http://schemas.microsoft.com/office/drawing/2014/main" id="{195A3E09-6E95-5623-0ABC-5C84578C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" y="1147340"/>
            <a:ext cx="6084426" cy="4563320"/>
          </a:xfrm>
          <a:prstGeom prst="rect">
            <a:avLst/>
          </a:prstGeom>
        </p:spPr>
      </p:pic>
      <p:pic>
        <p:nvPicPr>
          <p:cNvPr id="17" name="Image 16" descr="Une image contenant rose, fermer&#10;&#10;Description générée automatiquement">
            <a:extLst>
              <a:ext uri="{FF2B5EF4-FFF2-40B4-BE49-F238E27FC236}">
                <a16:creationId xmlns:a16="http://schemas.microsoft.com/office/drawing/2014/main" id="{CD1F87F9-EBAE-3DB1-C6DC-5CDB92122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1" r="36551" b="10844"/>
          <a:stretch/>
        </p:blipFill>
        <p:spPr>
          <a:xfrm>
            <a:off x="6304344" y="1408936"/>
            <a:ext cx="5801784" cy="42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0604D-8391-D17C-FBF1-F9188F592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865" y="215794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prstClr val="black"/>
                </a:solidFill>
                <a:latin typeface="Calibri Light" panose="020F0302020204030204"/>
              </a:rPr>
              <a:t>2</a:t>
            </a:r>
            <a:r>
              <a:rPr kumimoji="0" lang="fr-FR" sz="4000" b="1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eme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patiente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Latifa 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Akara</a:t>
            </a:r>
            <a:b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fr-FR" sz="4000" b="1" dirty="0">
                <a:solidFill>
                  <a:srgbClr val="C00000"/>
                </a:solidFill>
                <a:latin typeface="Calibri Light" panose="020F0302020204030204"/>
              </a:rPr>
              <a:t>bridge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céramo-métallique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remplacant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la 24 prenant appui sur la 23- 25</a:t>
            </a:r>
            <a:b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b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40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Num</a:t>
            </a:r>
            <a:r>
              <a:rPr kumimoji="0" lang="fr-FR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fiche centrale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:541/22</a:t>
            </a:r>
            <a:b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date d’admission au service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24/04/2022</a:t>
            </a:r>
            <a:b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fr-FR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date du scellement définitif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02/06/2022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84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B93A5-F0F4-B494-1987-744EBB21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2400" dirty="0"/>
              <a:t>Protection canine avec participation du groupe antérieur </a:t>
            </a:r>
          </a:p>
        </p:txBody>
      </p:sp>
      <p:pic>
        <p:nvPicPr>
          <p:cNvPr id="5" name="Espace réservé du contenu 4" descr="Une image contenant personne, bouche, intérieur, portant&#10;&#10;Description générée automatiquement">
            <a:extLst>
              <a:ext uri="{FF2B5EF4-FFF2-40B4-BE49-F238E27FC236}">
                <a16:creationId xmlns:a16="http://schemas.microsoft.com/office/drawing/2014/main" id="{3D9E618E-C111-8C59-A1D7-E1B1A9C4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2" y="1946811"/>
            <a:ext cx="5199745" cy="3899809"/>
          </a:xfrm>
        </p:spPr>
      </p:pic>
      <p:pic>
        <p:nvPicPr>
          <p:cNvPr id="10" name="Image 9" descr="Une image contenant personne, intérieur, yeux, cosmétique&#10;&#10;Description générée automatiquement">
            <a:extLst>
              <a:ext uri="{FF2B5EF4-FFF2-40B4-BE49-F238E27FC236}">
                <a16:creationId xmlns:a16="http://schemas.microsoft.com/office/drawing/2014/main" id="{C19071D6-0C92-9FDC-4AC3-D11A11E1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72" y="2097764"/>
            <a:ext cx="4997986" cy="37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4365F-0EEB-E2F7-5AB9-6F93AF31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Examen </a:t>
            </a:r>
            <a:r>
              <a:rPr lang="fr-FR" dirty="0" err="1"/>
              <a:t>endobuccal</a:t>
            </a:r>
            <a:endParaRPr lang="fr-FR" dirty="0"/>
          </a:p>
        </p:txBody>
      </p:sp>
      <p:pic>
        <p:nvPicPr>
          <p:cNvPr id="7" name="Espace réservé du contenu 6" descr="Une image contenant personne, intérieur, fermer&#10;&#10;Description générée automatiquement">
            <a:extLst>
              <a:ext uri="{FF2B5EF4-FFF2-40B4-BE49-F238E27FC236}">
                <a16:creationId xmlns:a16="http://schemas.microsoft.com/office/drawing/2014/main" id="{F8108788-26C1-17D9-C189-A99F7FB98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7363" r="7966" b="12836"/>
          <a:stretch/>
        </p:blipFill>
        <p:spPr>
          <a:xfrm>
            <a:off x="4272872" y="1124518"/>
            <a:ext cx="4132857" cy="3130952"/>
          </a:xfrm>
        </p:spPr>
      </p:pic>
      <p:pic>
        <p:nvPicPr>
          <p:cNvPr id="9" name="Image 8" descr="Une image contenant personne, intérieur, fermer&#10;&#10;Description générée automatiquement">
            <a:extLst>
              <a:ext uri="{FF2B5EF4-FFF2-40B4-BE49-F238E27FC236}">
                <a16:creationId xmlns:a16="http://schemas.microsoft.com/office/drawing/2014/main" id="{DC75F462-2BCE-3ED8-DAFE-8E4D0299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3" b="15565"/>
          <a:stretch/>
        </p:blipFill>
        <p:spPr>
          <a:xfrm>
            <a:off x="0" y="1124518"/>
            <a:ext cx="4453085" cy="3180798"/>
          </a:xfrm>
          <a:prstGeom prst="rect">
            <a:avLst/>
          </a:prstGeom>
        </p:spPr>
      </p:pic>
      <p:pic>
        <p:nvPicPr>
          <p:cNvPr id="11" name="Image 10" descr="Une image contenant personne, homme, brosse à dents, bouche&#10;&#10;Description générée automatiquement">
            <a:extLst>
              <a:ext uri="{FF2B5EF4-FFF2-40B4-BE49-F238E27FC236}">
                <a16:creationId xmlns:a16="http://schemas.microsoft.com/office/drawing/2014/main" id="{377E4CE2-5C78-93A2-1503-B4A9DFDAD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24" y="1174364"/>
            <a:ext cx="4174603" cy="3130952"/>
          </a:xfrm>
          <a:prstGeom prst="rect">
            <a:avLst/>
          </a:prstGeom>
        </p:spPr>
      </p:pic>
      <p:pic>
        <p:nvPicPr>
          <p:cNvPr id="13" name="Image 12" descr="Une image contenant fermer, cosmétique&#10;&#10;Description générée automatiquement">
            <a:extLst>
              <a:ext uri="{FF2B5EF4-FFF2-40B4-BE49-F238E27FC236}">
                <a16:creationId xmlns:a16="http://schemas.microsoft.com/office/drawing/2014/main" id="{BE42D894-7A03-433D-F800-C79C2DC3C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14438" r="-1659" b="23643"/>
          <a:stretch/>
        </p:blipFill>
        <p:spPr>
          <a:xfrm>
            <a:off x="1554790" y="4355581"/>
            <a:ext cx="3272224" cy="2465082"/>
          </a:xfrm>
          <a:prstGeom prst="rect">
            <a:avLst/>
          </a:prstGeom>
        </p:spPr>
      </p:pic>
      <p:pic>
        <p:nvPicPr>
          <p:cNvPr id="15" name="Image 14" descr="Une image contenant fermer, cosmétique&#10;&#10;Description générée automatiquement">
            <a:extLst>
              <a:ext uri="{FF2B5EF4-FFF2-40B4-BE49-F238E27FC236}">
                <a16:creationId xmlns:a16="http://schemas.microsoft.com/office/drawing/2014/main" id="{4D490320-D194-F9D2-6FC9-2689172BFB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r="23049" b="18313"/>
          <a:stretch/>
        </p:blipFill>
        <p:spPr>
          <a:xfrm>
            <a:off x="6339300" y="4527933"/>
            <a:ext cx="3285925" cy="22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FBE35-012D-0146-1B46-CD5B8E01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Coulée des empreintes d’</a:t>
            </a:r>
            <a:r>
              <a:rPr lang="fr-FR" dirty="0" err="1"/>
              <a:t>etude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 descr="Une image contenant alimentation, papier, dessert&#10;&#10;Description générée automatiquement">
            <a:extLst>
              <a:ext uri="{FF2B5EF4-FFF2-40B4-BE49-F238E27FC236}">
                <a16:creationId xmlns:a16="http://schemas.microsoft.com/office/drawing/2014/main" id="{62D9D337-538A-6D10-336C-76B8D3F4B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25271" y="1362001"/>
            <a:ext cx="3263503" cy="4351338"/>
          </a:xfrm>
        </p:spPr>
      </p:pic>
      <p:pic>
        <p:nvPicPr>
          <p:cNvPr id="7" name="Image 6" descr="Une image contenant papier, alimentation, nappe, morceau&#10;&#10;Description générée automatiquement">
            <a:extLst>
              <a:ext uri="{FF2B5EF4-FFF2-40B4-BE49-F238E27FC236}">
                <a16:creationId xmlns:a16="http://schemas.microsoft.com/office/drawing/2014/main" id="{D9D5D21A-74E9-A185-569E-8BE7AB65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90383" y="1362000"/>
            <a:ext cx="3263504" cy="4351339"/>
          </a:xfrm>
          <a:prstGeom prst="rect">
            <a:avLst/>
          </a:prstGeom>
        </p:spPr>
      </p:pic>
      <p:pic>
        <p:nvPicPr>
          <p:cNvPr id="9" name="Image 8" descr="Une image contenant vert&#10;&#10;Description générée automatiquement">
            <a:extLst>
              <a:ext uri="{FF2B5EF4-FFF2-40B4-BE49-F238E27FC236}">
                <a16:creationId xmlns:a16="http://schemas.microsoft.com/office/drawing/2014/main" id="{2E9E8D2C-568D-6017-8FC6-8F756E4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119" y="1415437"/>
            <a:ext cx="3183348" cy="42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0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95DD7-7129-6DDB-218E-84B5B29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du wax up pour 24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C992E8-6E80-3BE5-0612-3987361E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9" y="2175578"/>
            <a:ext cx="4609215" cy="3456911"/>
          </a:xfrm>
        </p:spPr>
      </p:pic>
      <p:pic>
        <p:nvPicPr>
          <p:cNvPr id="7" name="Image 6" descr="Une image contenant moitié, mangé&#10;&#10;Description générée automatiquement">
            <a:extLst>
              <a:ext uri="{FF2B5EF4-FFF2-40B4-BE49-F238E27FC236}">
                <a16:creationId xmlns:a16="http://schemas.microsoft.com/office/drawing/2014/main" id="{CE022DF7-2816-268E-9A0E-61CAF2F09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2321" r="25021" b="8017"/>
          <a:stretch/>
        </p:blipFill>
        <p:spPr>
          <a:xfrm rot="10800000">
            <a:off x="8565762" y="2436927"/>
            <a:ext cx="3626238" cy="3024001"/>
          </a:xfrm>
          <a:prstGeom prst="rect">
            <a:avLst/>
          </a:prstGeom>
        </p:spPr>
      </p:pic>
      <p:pic>
        <p:nvPicPr>
          <p:cNvPr id="9" name="Image 8" descr="Une image contenant intérieur, produit céramique, porcelaine&#10;&#10;Description générée automatiquement">
            <a:extLst>
              <a:ext uri="{FF2B5EF4-FFF2-40B4-BE49-F238E27FC236}">
                <a16:creationId xmlns:a16="http://schemas.microsoft.com/office/drawing/2014/main" id="{99F7453A-587F-3503-65D2-F61132B45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7595" r="16920" b="14262"/>
          <a:stretch/>
        </p:blipFill>
        <p:spPr>
          <a:xfrm>
            <a:off x="4782334" y="2436926"/>
            <a:ext cx="3783428" cy="29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BFF13-B443-E172-7054-B5936125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4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Traitements pré prothétiques:</a:t>
            </a:r>
            <a:br>
              <a:rPr lang="fr-FR" dirty="0"/>
            </a:br>
            <a:br>
              <a:rPr lang="fr-FR" dirty="0"/>
            </a:br>
            <a:r>
              <a:rPr lang="fr-FR" sz="2000" dirty="0" err="1"/>
              <a:t>ttt</a:t>
            </a:r>
            <a:r>
              <a:rPr lang="fr-FR" sz="2000" dirty="0"/>
              <a:t> endo de la 25 (présentant une volumineuse obturation a l’amalgame)</a:t>
            </a:r>
            <a:br>
              <a:rPr lang="fr-FR" sz="2000" dirty="0"/>
            </a:br>
            <a:r>
              <a:rPr lang="fr-FR" sz="2000" dirty="0"/>
              <a:t>et obturation coronaire a la résine composite</a:t>
            </a:r>
            <a:endParaRPr lang="fr-FR" dirty="0"/>
          </a:p>
        </p:txBody>
      </p:sp>
      <p:pic>
        <p:nvPicPr>
          <p:cNvPr id="5" name="Espace réservé du contenu 4" descr="Une image contenant personne, fauteuil&#10;&#10;Description générée automatiquement">
            <a:extLst>
              <a:ext uri="{FF2B5EF4-FFF2-40B4-BE49-F238E27FC236}">
                <a16:creationId xmlns:a16="http://schemas.microsoft.com/office/drawing/2014/main" id="{69DF4B53-D804-C1A7-07BE-5030B15FF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31684" r="4440" b="20668"/>
          <a:stretch/>
        </p:blipFill>
        <p:spPr>
          <a:xfrm>
            <a:off x="1249367" y="3036018"/>
            <a:ext cx="2919471" cy="2049137"/>
          </a:xfrm>
        </p:spPr>
      </p:pic>
      <p:pic>
        <p:nvPicPr>
          <p:cNvPr id="7" name="Image 6" descr="Une image contenant fermer, morsure, légume&#10;&#10;Description générée automatiquement">
            <a:extLst>
              <a:ext uri="{FF2B5EF4-FFF2-40B4-BE49-F238E27FC236}">
                <a16:creationId xmlns:a16="http://schemas.microsoft.com/office/drawing/2014/main" id="{BEB07C7C-7D4B-EBF4-7E7D-719D9016C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28185" r="2235" b="3460"/>
          <a:stretch/>
        </p:blipFill>
        <p:spPr>
          <a:xfrm rot="5400000">
            <a:off x="7095281" y="1716713"/>
            <a:ext cx="3312312" cy="46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A4058-451E-D14D-1529-E5528FDF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Préparation coronaire périphérique</a:t>
            </a:r>
          </a:p>
        </p:txBody>
      </p:sp>
      <p:pic>
        <p:nvPicPr>
          <p:cNvPr id="5" name="Espace réservé du contenu 4" descr="Une image contenant personne, morsure, cosmétique, fermer&#10;&#10;Description générée automatiquement">
            <a:extLst>
              <a:ext uri="{FF2B5EF4-FFF2-40B4-BE49-F238E27FC236}">
                <a16:creationId xmlns:a16="http://schemas.microsoft.com/office/drawing/2014/main" id="{6772F09E-0346-69AE-B181-3E980087D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" r="29952"/>
          <a:stretch/>
        </p:blipFill>
        <p:spPr>
          <a:xfrm>
            <a:off x="0" y="2164466"/>
            <a:ext cx="4471585" cy="3186206"/>
          </a:xfrm>
        </p:spPr>
      </p:pic>
      <p:pic>
        <p:nvPicPr>
          <p:cNvPr id="7" name="Image 6" descr="Une image contenant fermer&#10;&#10;Description générée automatiquement">
            <a:extLst>
              <a:ext uri="{FF2B5EF4-FFF2-40B4-BE49-F238E27FC236}">
                <a16:creationId xmlns:a16="http://schemas.microsoft.com/office/drawing/2014/main" id="{BDBCFCEB-A06E-984B-FDF5-39F47D44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8" t="28665" r="6934" b="2706"/>
          <a:stretch/>
        </p:blipFill>
        <p:spPr>
          <a:xfrm rot="5400000">
            <a:off x="3252318" y="2900697"/>
            <a:ext cx="5478273" cy="2863551"/>
          </a:xfrm>
          <a:prstGeom prst="rect">
            <a:avLst/>
          </a:prstGeom>
        </p:spPr>
      </p:pic>
      <p:pic>
        <p:nvPicPr>
          <p:cNvPr id="9" name="Image 8" descr="Une image contenant intérieur, fermer&#10;&#10;Description générée automatiquement">
            <a:extLst>
              <a:ext uri="{FF2B5EF4-FFF2-40B4-BE49-F238E27FC236}">
                <a16:creationId xmlns:a16="http://schemas.microsoft.com/office/drawing/2014/main" id="{A6F48962-457E-D812-CC5E-E9FECDF360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5" r="29462" b="19887"/>
          <a:stretch/>
        </p:blipFill>
        <p:spPr>
          <a:xfrm>
            <a:off x="7423230" y="2383736"/>
            <a:ext cx="4649165" cy="21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9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A2945-AF56-B2ED-DC6E-42D42E84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de la prothèse provisoire</a:t>
            </a:r>
          </a:p>
        </p:txBody>
      </p:sp>
      <p:pic>
        <p:nvPicPr>
          <p:cNvPr id="5" name="Espace réservé du contenu 4" descr="Une image contenant personne, main, fermer&#10;&#10;Description générée automatiquement">
            <a:extLst>
              <a:ext uri="{FF2B5EF4-FFF2-40B4-BE49-F238E27FC236}">
                <a16:creationId xmlns:a16="http://schemas.microsoft.com/office/drawing/2014/main" id="{CE44B819-9E38-364C-B33A-ACEC07544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798"/>
            <a:ext cx="5801784" cy="4351338"/>
          </a:xfrm>
        </p:spPr>
      </p:pic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DD84E88-8700-6AAE-ED1E-3F180CB9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t="1125" r="30464" b="9930"/>
          <a:stretch/>
        </p:blipFill>
        <p:spPr>
          <a:xfrm rot="16200000">
            <a:off x="7006542" y="899652"/>
            <a:ext cx="4039565" cy="609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1E683-C83F-54A4-D345-36349363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Empreinte globale + antagoniste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A82E123-139C-0DE5-B6E4-D7D53820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0327" y="23934"/>
            <a:ext cx="3333509" cy="6667018"/>
          </a:xfrm>
        </p:spPr>
      </p:pic>
      <p:pic>
        <p:nvPicPr>
          <p:cNvPr id="7" name="Image 6" descr="Une image contenant intérieur, plastique, hydrozoaire, matériel&#10;&#10;Description générée automatiquement">
            <a:extLst>
              <a:ext uri="{FF2B5EF4-FFF2-40B4-BE49-F238E27FC236}">
                <a16:creationId xmlns:a16="http://schemas.microsoft.com/office/drawing/2014/main" id="{7D357D39-9A6D-5033-9848-CA6894EBA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" r="-3334" b="29620"/>
          <a:stretch/>
        </p:blipFill>
        <p:spPr>
          <a:xfrm>
            <a:off x="9558759" y="1353716"/>
            <a:ext cx="3543300" cy="4606725"/>
          </a:xfrm>
          <a:prstGeom prst="rect">
            <a:avLst/>
          </a:prstGeom>
        </p:spPr>
      </p:pic>
      <p:pic>
        <p:nvPicPr>
          <p:cNvPr id="9" name="Image 8" descr="Une image contenant plastique, conteneur&#10;&#10;Description générée automatiquement">
            <a:extLst>
              <a:ext uri="{FF2B5EF4-FFF2-40B4-BE49-F238E27FC236}">
                <a16:creationId xmlns:a16="http://schemas.microsoft.com/office/drawing/2014/main" id="{FC063EFB-B4E4-E860-90D4-277037C46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3"/>
          <a:stretch/>
        </p:blipFill>
        <p:spPr>
          <a:xfrm>
            <a:off x="6096000" y="1353716"/>
            <a:ext cx="3429000" cy="51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90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131</Words>
  <Application>Microsoft Office PowerPoint</Application>
  <PresentationFormat>Grand écran</PresentationFormat>
  <Paragraphs>19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Zaiem Chaïma  Zormati Nada</vt:lpstr>
      <vt:lpstr>2eme patiente: Latifa Akara bridge céramo-métallique remplacant la 24 prenant appui sur la 23- 25  Num fiche centrale:541/22 date d’admission au service : 24/04/2022 date du scellement définitif: 02/06/2022</vt:lpstr>
      <vt:lpstr>Examen endobuccal</vt:lpstr>
      <vt:lpstr>Coulée des empreintes d’etude </vt:lpstr>
      <vt:lpstr>Réalisation du wax up pour 24</vt:lpstr>
      <vt:lpstr>Traitements pré prothétiques:  ttt endo de la 25 (présentant une volumineuse obturation a l’amalgame) et obturation coronaire a la résine composite</vt:lpstr>
      <vt:lpstr>Préparation coronaire périphérique</vt:lpstr>
      <vt:lpstr>Réalisation de la prothèse provisoire</vt:lpstr>
      <vt:lpstr>Empreinte globale + antagoniste</vt:lpstr>
      <vt:lpstr>Coulée de l’empreinte globale</vt:lpstr>
      <vt:lpstr>Decoupage + detourage et tracage de LF</vt:lpstr>
      <vt:lpstr>Réalisation de l’armature métallique</vt:lpstr>
      <vt:lpstr>Essayage de l’armature métallique</vt:lpstr>
      <vt:lpstr>Essayage de la céramique biscuit</vt:lpstr>
      <vt:lpstr>Présentation PowerPoint</vt:lpstr>
      <vt:lpstr>Présentation PowerPoint</vt:lpstr>
      <vt:lpstr>Glaçage </vt:lpstr>
      <vt:lpstr>Scellement définitive </vt:lpstr>
      <vt:lpstr>Présentation PowerPoint</vt:lpstr>
      <vt:lpstr>Protection canine avec participation du groupe antérieur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Zaiem Chaïma  Zormati Nada</dc:title>
  <dc:creator>zormati nada</dc:creator>
  <cp:lastModifiedBy>zormati nada</cp:lastModifiedBy>
  <cp:revision>1</cp:revision>
  <dcterms:created xsi:type="dcterms:W3CDTF">2022-06-03T21:49:16Z</dcterms:created>
  <dcterms:modified xsi:type="dcterms:W3CDTF">2022-06-03T23:03:59Z</dcterms:modified>
</cp:coreProperties>
</file>